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Inter" panose="020B0604020202020204" charset="0"/>
      <p:regular r:id="rId13"/>
    </p:embeddedFont>
    <p:embeddedFont>
      <p:font typeface="Inter Bold" panose="020B0604020202020204" charset="0"/>
      <p:regular r:id="rId14"/>
    </p:embeddedFont>
    <p:embeddedFont>
      <p:font typeface="Inter Light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83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2848624" y="402430"/>
            <a:ext cx="2457780" cy="2425155"/>
          </a:xfrm>
          <a:custGeom>
            <a:avLst/>
            <a:gdLst/>
            <a:ahLst/>
            <a:cxnLst/>
            <a:rect l="l" t="t" r="r" b="b"/>
            <a:pathLst>
              <a:path w="2457780" h="2425155">
                <a:moveTo>
                  <a:pt x="0" y="0"/>
                </a:moveTo>
                <a:lnTo>
                  <a:pt x="2457781" y="0"/>
                </a:lnTo>
                <a:lnTo>
                  <a:pt x="2457781" y="2425155"/>
                </a:lnTo>
                <a:lnTo>
                  <a:pt x="0" y="24251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306405" y="0"/>
            <a:ext cx="2981595" cy="2981595"/>
          </a:xfrm>
          <a:custGeom>
            <a:avLst/>
            <a:gdLst/>
            <a:ahLst/>
            <a:cxnLst/>
            <a:rect l="l" t="t" r="r" b="b"/>
            <a:pathLst>
              <a:path w="2981595" h="2981595">
                <a:moveTo>
                  <a:pt x="0" y="0"/>
                </a:moveTo>
                <a:lnTo>
                  <a:pt x="2981595" y="0"/>
                </a:lnTo>
                <a:lnTo>
                  <a:pt x="2981595" y="2981595"/>
                </a:lnTo>
                <a:lnTo>
                  <a:pt x="0" y="2981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43421" y="869156"/>
            <a:ext cx="11264801" cy="880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2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Email Spam Detection with Python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892888"/>
            <a:ext cx="6996199" cy="629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796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Internship Project Report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3199" y="2947939"/>
            <a:ext cx="16401157" cy="519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6"/>
              </a:lnSpc>
            </a:pPr>
            <a:r>
              <a:rPr lang="en-US" sz="26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Submitted By: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6907" y="3676763"/>
            <a:ext cx="4622696" cy="56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47"/>
              </a:lnSpc>
            </a:pPr>
            <a:r>
              <a:rPr lang="en-US" sz="29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Adreeraj Das (Roll No: 25)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15604" y="4305300"/>
            <a:ext cx="7871818" cy="38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74"/>
              </a:lnSpc>
            </a:pPr>
            <a:r>
              <a:rPr lang="en-US" sz="20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Reg No: D232431501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6907" y="4796944"/>
            <a:ext cx="7871818" cy="56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47"/>
              </a:lnSpc>
            </a:pPr>
            <a:r>
              <a:rPr lang="en-US" sz="29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Ankit Shaw (Roll No: 26)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15604" y="5448300"/>
            <a:ext cx="7871818" cy="38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4"/>
              </a:lnSpc>
            </a:pPr>
            <a:r>
              <a:rPr lang="en-US" sz="20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Reg No: D232431503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2692628" y="4627087"/>
            <a:ext cx="18788002" cy="51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63"/>
              </a:lnSpc>
            </a:pPr>
            <a:r>
              <a:rPr lang="en-US" sz="266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Under the supervision of: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5261999"/>
            <a:ext cx="7871818" cy="56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47"/>
              </a:lnSpc>
            </a:pPr>
            <a:r>
              <a:rPr lang="en-US" sz="29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Mr. Dhrubojyoti Sarkar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04479" y="5949786"/>
            <a:ext cx="7871818" cy="56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43"/>
              </a:lnSpc>
            </a:pPr>
            <a:r>
              <a:rPr lang="en-US" sz="296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Mr. Soumyajit Das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3421" y="7523261"/>
            <a:ext cx="16401157" cy="555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4"/>
              </a:lnSpc>
            </a:pPr>
            <a:r>
              <a:rPr lang="en-US" sz="2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Organisation: CMC Computer Education, Singur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3421" y="8267105"/>
            <a:ext cx="16401157" cy="519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6"/>
              </a:lnSpc>
            </a:pPr>
            <a:r>
              <a:rPr lang="en-US" sz="26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Institute: Technique Polytechnic Institute, Hooghly – 712102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3421" y="9020472"/>
            <a:ext cx="16401157" cy="52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Session: 2025–26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2369344"/>
            <a:ext cx="9445526" cy="183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7"/>
              </a:lnSpc>
            </a:pPr>
            <a:r>
              <a:rPr lang="en-US" sz="1112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4547593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For your time and attention.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5320159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We are open to any questions.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237" y="6347817"/>
            <a:ext cx="4376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Adreeraj Das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50237" y="7056536"/>
            <a:ext cx="4376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Ankit Shaw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28401" y="6347817"/>
            <a:ext cx="4376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Technique Polytechnic Institute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28401" y="7056536"/>
            <a:ext cx="4376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Session: 2025–26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186291" y="411807"/>
            <a:ext cx="1915417" cy="2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Chapter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6228" y="785217"/>
            <a:ext cx="9450438" cy="68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Introduction: The Challenge of Spam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6227" y="1771948"/>
            <a:ext cx="8540651" cy="2288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4"/>
              </a:lnSpc>
            </a:pPr>
            <a:r>
              <a:rPr lang="en-US" sz="292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 the modern digital landscape, email remains a cornerstone of communication, serving as a primary channel for personal, professional, and commercial interactions.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6035" y="5067300"/>
            <a:ext cx="8420844" cy="76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19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However, its ubiquity has made it a prime target for malicious activities.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681838" y="2178841"/>
            <a:ext cx="7079459" cy="7079459"/>
            <a:chOff x="0" y="0"/>
            <a:chExt cx="11227792" cy="11227792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1227816" cy="11227816"/>
            </a:xfrm>
            <a:custGeom>
              <a:avLst/>
              <a:gdLst/>
              <a:ahLst/>
              <a:cxnLst/>
              <a:rect l="l" t="t" r="r" b="b"/>
              <a:pathLst>
                <a:path w="11227816" h="11227816">
                  <a:moveTo>
                    <a:pt x="0" y="0"/>
                  </a:moveTo>
                  <a:lnTo>
                    <a:pt x="11227816" y="0"/>
                  </a:lnTo>
                  <a:lnTo>
                    <a:pt x="11227816" y="11227816"/>
                  </a:lnTo>
                  <a:lnTo>
                    <a:pt x="0" y="11227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526702" y="10632727"/>
            <a:ext cx="8550176" cy="1537544"/>
            <a:chOff x="0" y="0"/>
            <a:chExt cx="11400235" cy="2050058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11374882" cy="2024761"/>
            </a:xfrm>
            <a:custGeom>
              <a:avLst/>
              <a:gdLst/>
              <a:ahLst/>
              <a:cxnLst/>
              <a:rect l="l" t="t" r="r" b="b"/>
              <a:pathLst>
                <a:path w="11374882" h="2024761">
                  <a:moveTo>
                    <a:pt x="0" y="85852"/>
                  </a:moveTo>
                  <a:cubicBezTo>
                    <a:pt x="0" y="38354"/>
                    <a:pt x="38862" y="0"/>
                    <a:pt x="86741" y="0"/>
                  </a:cubicBezTo>
                  <a:lnTo>
                    <a:pt x="11288141" y="0"/>
                  </a:lnTo>
                  <a:cubicBezTo>
                    <a:pt x="11336020" y="0"/>
                    <a:pt x="11374882" y="38354"/>
                    <a:pt x="11374882" y="85852"/>
                  </a:cubicBezTo>
                  <a:lnTo>
                    <a:pt x="11374882" y="1938909"/>
                  </a:lnTo>
                  <a:cubicBezTo>
                    <a:pt x="11374882" y="1986280"/>
                    <a:pt x="11336020" y="2024761"/>
                    <a:pt x="11288141" y="2024761"/>
                  </a:cubicBezTo>
                  <a:lnTo>
                    <a:pt x="86741" y="2024761"/>
                  </a:lnTo>
                  <a:cubicBezTo>
                    <a:pt x="38862" y="2024761"/>
                    <a:pt x="0" y="1986407"/>
                    <a:pt x="0" y="1938909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1400282" cy="2050161"/>
            </a:xfrm>
            <a:custGeom>
              <a:avLst/>
              <a:gdLst/>
              <a:ahLst/>
              <a:cxnLst/>
              <a:rect l="l" t="t" r="r" b="b"/>
              <a:pathLst>
                <a:path w="11400282" h="2050161">
                  <a:moveTo>
                    <a:pt x="0" y="98552"/>
                  </a:moveTo>
                  <a:cubicBezTo>
                    <a:pt x="0" y="43942"/>
                    <a:pt x="44577" y="0"/>
                    <a:pt x="99441" y="0"/>
                  </a:cubicBezTo>
                  <a:lnTo>
                    <a:pt x="11300841" y="0"/>
                  </a:lnTo>
                  <a:lnTo>
                    <a:pt x="11300841" y="12700"/>
                  </a:lnTo>
                  <a:lnTo>
                    <a:pt x="11300841" y="0"/>
                  </a:lnTo>
                  <a:cubicBezTo>
                    <a:pt x="11355578" y="0"/>
                    <a:pt x="11400282" y="43942"/>
                    <a:pt x="11400282" y="98552"/>
                  </a:cubicBezTo>
                  <a:lnTo>
                    <a:pt x="11387582" y="98552"/>
                  </a:lnTo>
                  <a:lnTo>
                    <a:pt x="11400282" y="98552"/>
                  </a:lnTo>
                  <a:lnTo>
                    <a:pt x="11400282" y="1951609"/>
                  </a:lnTo>
                  <a:lnTo>
                    <a:pt x="11387582" y="1951609"/>
                  </a:lnTo>
                  <a:lnTo>
                    <a:pt x="11400282" y="1951609"/>
                  </a:lnTo>
                  <a:cubicBezTo>
                    <a:pt x="11400282" y="2006092"/>
                    <a:pt x="11355705" y="2050161"/>
                    <a:pt x="11300841" y="2050161"/>
                  </a:cubicBezTo>
                  <a:lnTo>
                    <a:pt x="11300841" y="2037461"/>
                  </a:lnTo>
                  <a:lnTo>
                    <a:pt x="11300841" y="2050161"/>
                  </a:lnTo>
                  <a:lnTo>
                    <a:pt x="99441" y="2050161"/>
                  </a:lnTo>
                  <a:lnTo>
                    <a:pt x="99441" y="2037461"/>
                  </a:lnTo>
                  <a:lnTo>
                    <a:pt x="99441" y="2050161"/>
                  </a:lnTo>
                  <a:cubicBezTo>
                    <a:pt x="44704" y="2050161"/>
                    <a:pt x="0" y="2006219"/>
                    <a:pt x="0" y="1951609"/>
                  </a:cubicBezTo>
                  <a:lnTo>
                    <a:pt x="0" y="98552"/>
                  </a:lnTo>
                  <a:lnTo>
                    <a:pt x="12700" y="98552"/>
                  </a:lnTo>
                  <a:lnTo>
                    <a:pt x="0" y="98552"/>
                  </a:lnTo>
                  <a:moveTo>
                    <a:pt x="25400" y="98552"/>
                  </a:moveTo>
                  <a:lnTo>
                    <a:pt x="25400" y="1951609"/>
                  </a:lnTo>
                  <a:lnTo>
                    <a:pt x="12700" y="1951609"/>
                  </a:lnTo>
                  <a:lnTo>
                    <a:pt x="25400" y="1951609"/>
                  </a:lnTo>
                  <a:cubicBezTo>
                    <a:pt x="25400" y="1991868"/>
                    <a:pt x="58420" y="2024761"/>
                    <a:pt x="99441" y="2024761"/>
                  </a:cubicBezTo>
                  <a:lnTo>
                    <a:pt x="11300841" y="2024761"/>
                  </a:lnTo>
                  <a:cubicBezTo>
                    <a:pt x="11341862" y="2024761"/>
                    <a:pt x="11374882" y="1991868"/>
                    <a:pt x="11374882" y="1951609"/>
                  </a:cubicBezTo>
                  <a:lnTo>
                    <a:pt x="11374882" y="98552"/>
                  </a:lnTo>
                  <a:cubicBezTo>
                    <a:pt x="11374882" y="58293"/>
                    <a:pt x="11341862" y="25400"/>
                    <a:pt x="11300841" y="25400"/>
                  </a:cubicBezTo>
                  <a:lnTo>
                    <a:pt x="99441" y="25400"/>
                  </a:lnTo>
                  <a:lnTo>
                    <a:pt x="99441" y="12700"/>
                  </a:lnTo>
                  <a:lnTo>
                    <a:pt x="99441" y="25400"/>
                  </a:lnTo>
                  <a:cubicBezTo>
                    <a:pt x="58420" y="25400"/>
                    <a:pt x="25400" y="58293"/>
                    <a:pt x="25400" y="98552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536228" y="10642252"/>
            <a:ext cx="76200" cy="1518494"/>
            <a:chOff x="0" y="0"/>
            <a:chExt cx="101600" cy="202465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1600" cy="2024634"/>
            </a:xfrm>
            <a:custGeom>
              <a:avLst/>
              <a:gdLst/>
              <a:ahLst/>
              <a:cxnLst/>
              <a:rect l="l" t="t" r="r" b="b"/>
              <a:pathLst>
                <a:path w="101600" h="202463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973834"/>
                  </a:lnTo>
                  <a:cubicBezTo>
                    <a:pt x="101600" y="2001901"/>
                    <a:pt x="78867" y="2024634"/>
                    <a:pt x="50800" y="2024634"/>
                  </a:cubicBezTo>
                  <a:cubicBezTo>
                    <a:pt x="22733" y="2024634"/>
                    <a:pt x="0" y="2001901"/>
                    <a:pt x="0" y="1973834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784622" y="10804923"/>
            <a:ext cx="1915418" cy="2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5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The Problem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4622" y="11097965"/>
            <a:ext cx="8110537" cy="29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9090" lvl="1" indent="-89545" algn="l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Increasing volumes of unsolicited bulk emails (spam)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4622" y="11396811"/>
            <a:ext cx="8110537" cy="29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9090" lvl="1" indent="-89545" algn="l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Sophisticated phishing attempts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4622" y="11695659"/>
            <a:ext cx="8110537" cy="29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9090" lvl="1" indent="-89545" algn="l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Distribution of malware and viruses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210972" y="10632727"/>
            <a:ext cx="8550325" cy="1537544"/>
            <a:chOff x="0" y="0"/>
            <a:chExt cx="11400433" cy="2050058"/>
          </a:xfrm>
        </p:grpSpPr>
        <p:sp>
          <p:nvSpPr>
            <p:cNvPr id="22" name="Freeform 22"/>
            <p:cNvSpPr/>
            <p:nvPr/>
          </p:nvSpPr>
          <p:spPr>
            <a:xfrm>
              <a:off x="12700" y="12700"/>
              <a:ext cx="11375136" cy="2024761"/>
            </a:xfrm>
            <a:custGeom>
              <a:avLst/>
              <a:gdLst/>
              <a:ahLst/>
              <a:cxnLst/>
              <a:rect l="l" t="t" r="r" b="b"/>
              <a:pathLst>
                <a:path w="11375136" h="2024761">
                  <a:moveTo>
                    <a:pt x="0" y="85852"/>
                  </a:moveTo>
                  <a:cubicBezTo>
                    <a:pt x="0" y="38354"/>
                    <a:pt x="38862" y="0"/>
                    <a:pt x="86741" y="0"/>
                  </a:cubicBezTo>
                  <a:lnTo>
                    <a:pt x="11288395" y="0"/>
                  </a:lnTo>
                  <a:cubicBezTo>
                    <a:pt x="11336274" y="0"/>
                    <a:pt x="11375136" y="38354"/>
                    <a:pt x="11375136" y="85852"/>
                  </a:cubicBezTo>
                  <a:lnTo>
                    <a:pt x="11375136" y="1938909"/>
                  </a:lnTo>
                  <a:cubicBezTo>
                    <a:pt x="11375136" y="1986280"/>
                    <a:pt x="11336274" y="2024761"/>
                    <a:pt x="11288395" y="2024761"/>
                  </a:cubicBezTo>
                  <a:lnTo>
                    <a:pt x="86741" y="2024761"/>
                  </a:lnTo>
                  <a:cubicBezTo>
                    <a:pt x="38862" y="2024761"/>
                    <a:pt x="0" y="1986407"/>
                    <a:pt x="0" y="1938909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1400536" cy="2050161"/>
            </a:xfrm>
            <a:custGeom>
              <a:avLst/>
              <a:gdLst/>
              <a:ahLst/>
              <a:cxnLst/>
              <a:rect l="l" t="t" r="r" b="b"/>
              <a:pathLst>
                <a:path w="11400536" h="2050161">
                  <a:moveTo>
                    <a:pt x="0" y="98552"/>
                  </a:moveTo>
                  <a:cubicBezTo>
                    <a:pt x="0" y="43942"/>
                    <a:pt x="44577" y="0"/>
                    <a:pt x="99441" y="0"/>
                  </a:cubicBezTo>
                  <a:lnTo>
                    <a:pt x="11301095" y="0"/>
                  </a:lnTo>
                  <a:lnTo>
                    <a:pt x="11301095" y="12700"/>
                  </a:lnTo>
                  <a:lnTo>
                    <a:pt x="11301095" y="0"/>
                  </a:lnTo>
                  <a:cubicBezTo>
                    <a:pt x="11355832" y="0"/>
                    <a:pt x="11400536" y="43942"/>
                    <a:pt x="11400536" y="98552"/>
                  </a:cubicBezTo>
                  <a:lnTo>
                    <a:pt x="11387836" y="98552"/>
                  </a:lnTo>
                  <a:lnTo>
                    <a:pt x="11400536" y="98552"/>
                  </a:lnTo>
                  <a:lnTo>
                    <a:pt x="11400536" y="1951609"/>
                  </a:lnTo>
                  <a:lnTo>
                    <a:pt x="11387836" y="1951609"/>
                  </a:lnTo>
                  <a:lnTo>
                    <a:pt x="11400536" y="1951609"/>
                  </a:lnTo>
                  <a:cubicBezTo>
                    <a:pt x="11400536" y="2006092"/>
                    <a:pt x="11355959" y="2050161"/>
                    <a:pt x="11301095" y="2050161"/>
                  </a:cubicBezTo>
                  <a:lnTo>
                    <a:pt x="11301095" y="2037461"/>
                  </a:lnTo>
                  <a:lnTo>
                    <a:pt x="11301095" y="2050161"/>
                  </a:lnTo>
                  <a:lnTo>
                    <a:pt x="99441" y="2050161"/>
                  </a:lnTo>
                  <a:lnTo>
                    <a:pt x="99441" y="2037461"/>
                  </a:lnTo>
                  <a:lnTo>
                    <a:pt x="99441" y="2050161"/>
                  </a:lnTo>
                  <a:cubicBezTo>
                    <a:pt x="44704" y="2050161"/>
                    <a:pt x="0" y="2006219"/>
                    <a:pt x="0" y="1951609"/>
                  </a:cubicBezTo>
                  <a:lnTo>
                    <a:pt x="0" y="98552"/>
                  </a:lnTo>
                  <a:lnTo>
                    <a:pt x="12700" y="98552"/>
                  </a:lnTo>
                  <a:lnTo>
                    <a:pt x="0" y="98552"/>
                  </a:lnTo>
                  <a:moveTo>
                    <a:pt x="25400" y="98552"/>
                  </a:moveTo>
                  <a:lnTo>
                    <a:pt x="25400" y="1951609"/>
                  </a:lnTo>
                  <a:lnTo>
                    <a:pt x="12700" y="1951609"/>
                  </a:lnTo>
                  <a:lnTo>
                    <a:pt x="25400" y="1951609"/>
                  </a:lnTo>
                  <a:cubicBezTo>
                    <a:pt x="25400" y="1991868"/>
                    <a:pt x="58420" y="2024761"/>
                    <a:pt x="99441" y="2024761"/>
                  </a:cubicBezTo>
                  <a:lnTo>
                    <a:pt x="11301095" y="2024761"/>
                  </a:lnTo>
                  <a:cubicBezTo>
                    <a:pt x="11342115" y="2024761"/>
                    <a:pt x="11375136" y="1991868"/>
                    <a:pt x="11375136" y="1951609"/>
                  </a:cubicBezTo>
                  <a:lnTo>
                    <a:pt x="11375136" y="98552"/>
                  </a:lnTo>
                  <a:cubicBezTo>
                    <a:pt x="11375136" y="58293"/>
                    <a:pt x="11342115" y="25400"/>
                    <a:pt x="11301095" y="25400"/>
                  </a:cubicBezTo>
                  <a:lnTo>
                    <a:pt x="99441" y="25400"/>
                  </a:lnTo>
                  <a:lnTo>
                    <a:pt x="99441" y="12700"/>
                  </a:lnTo>
                  <a:lnTo>
                    <a:pt x="99441" y="25400"/>
                  </a:lnTo>
                  <a:cubicBezTo>
                    <a:pt x="58420" y="25400"/>
                    <a:pt x="25400" y="58293"/>
                    <a:pt x="25400" y="98552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220498" y="10642252"/>
            <a:ext cx="76200" cy="1518494"/>
            <a:chOff x="0" y="0"/>
            <a:chExt cx="101600" cy="202465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1600" cy="2024634"/>
            </a:xfrm>
            <a:custGeom>
              <a:avLst/>
              <a:gdLst/>
              <a:ahLst/>
              <a:cxnLst/>
              <a:rect l="l" t="t" r="r" b="b"/>
              <a:pathLst>
                <a:path w="101600" h="202463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973834"/>
                  </a:lnTo>
                  <a:cubicBezTo>
                    <a:pt x="101600" y="2001901"/>
                    <a:pt x="78867" y="2024634"/>
                    <a:pt x="50800" y="2024634"/>
                  </a:cubicBezTo>
                  <a:cubicBezTo>
                    <a:pt x="22733" y="2024634"/>
                    <a:pt x="0" y="2001901"/>
                    <a:pt x="0" y="1973834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9468891" y="10804923"/>
            <a:ext cx="1915418" cy="2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5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The Solution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68891" y="11097965"/>
            <a:ext cx="8110686" cy="29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9090" lvl="1" indent="-89545" algn="l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Development of robust spam detection systems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68891" y="11396811"/>
            <a:ext cx="8110686" cy="29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9090" lvl="1" indent="-89545" algn="l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Critical for maintaining email integrity and user trust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68891" y="11695659"/>
            <a:ext cx="8110686" cy="29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9090" lvl="1" indent="-89545" algn="l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Objective: Accurately classify messages as </a:t>
            </a:r>
            <a:r>
              <a:rPr lang="en-US" sz="1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Spam</a:t>
            </a: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en-US" sz="1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Ham</a:t>
            </a: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(legitimate email)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674025" y="637134"/>
            <a:ext cx="2939951" cy="37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Chapter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3169" y="1220540"/>
            <a:ext cx="11746099" cy="992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7"/>
              </a:lnSpc>
            </a:pPr>
            <a:r>
              <a:rPr lang="en-US" sz="63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&amp; Technologies Utilised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3169" y="2287715"/>
            <a:ext cx="16641664" cy="96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24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project leveraged a suite of powerful, open-source tools and libraries, enabling efficient development, robust model training, and seamless deployment.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23169" y="3633044"/>
            <a:ext cx="705594" cy="705594"/>
            <a:chOff x="0" y="0"/>
            <a:chExt cx="940792" cy="940792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940816" cy="940816"/>
            </a:xfrm>
            <a:custGeom>
              <a:avLst/>
              <a:gdLst/>
              <a:ahLst/>
              <a:cxnLst/>
              <a:rect l="l" t="t" r="r" b="b"/>
              <a:pathLst>
                <a:path w="940816" h="940816">
                  <a:moveTo>
                    <a:pt x="0" y="0"/>
                  </a:moveTo>
                  <a:lnTo>
                    <a:pt x="940816" y="0"/>
                  </a:lnTo>
                  <a:lnTo>
                    <a:pt x="940816" y="940816"/>
                  </a:lnTo>
                  <a:lnTo>
                    <a:pt x="0" y="940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2" b="2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23169" y="4623047"/>
            <a:ext cx="2939951" cy="37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Python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3169" y="5064770"/>
            <a:ext cx="5351264" cy="1204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core programming language for its versatility and extensive ecosystem in machine learning.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6468367" y="3633044"/>
            <a:ext cx="705594" cy="705594"/>
            <a:chOff x="0" y="0"/>
            <a:chExt cx="940792" cy="940792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940816" cy="940816"/>
            </a:xfrm>
            <a:custGeom>
              <a:avLst/>
              <a:gdLst/>
              <a:ahLst/>
              <a:cxnLst/>
              <a:rect l="l" t="t" r="r" b="b"/>
              <a:pathLst>
                <a:path w="940816" h="940816">
                  <a:moveTo>
                    <a:pt x="0" y="0"/>
                  </a:moveTo>
                  <a:lnTo>
                    <a:pt x="940816" y="0"/>
                  </a:lnTo>
                  <a:lnTo>
                    <a:pt x="940816" y="940816"/>
                  </a:lnTo>
                  <a:lnTo>
                    <a:pt x="0" y="940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2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6468368" y="4623047"/>
            <a:ext cx="2939951" cy="35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Pandas, Scikit-learn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68367" y="5074295"/>
            <a:ext cx="5233536" cy="160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55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For data manipulation and analysis, crucial for handling the SMS Spam Collection dataset.</a:t>
            </a:r>
          </a:p>
          <a:p>
            <a:pPr algn="l">
              <a:lnSpc>
                <a:spcPts val="2683"/>
              </a:lnSpc>
            </a:pPr>
            <a:r>
              <a:rPr lang="en-US" sz="165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comprehensive library providing machine learning algorithms like CountVectorizer and Multinomial Naive Bayes.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2113567" y="3633044"/>
            <a:ext cx="705594" cy="705594"/>
            <a:chOff x="0" y="0"/>
            <a:chExt cx="940792" cy="940792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940816" cy="940816"/>
            </a:xfrm>
            <a:custGeom>
              <a:avLst/>
              <a:gdLst/>
              <a:ahLst/>
              <a:cxnLst/>
              <a:rect l="l" t="t" r="r" b="b"/>
              <a:pathLst>
                <a:path w="940816" h="940816">
                  <a:moveTo>
                    <a:pt x="0" y="0"/>
                  </a:moveTo>
                  <a:lnTo>
                    <a:pt x="940816" y="0"/>
                  </a:lnTo>
                  <a:lnTo>
                    <a:pt x="940816" y="940816"/>
                  </a:lnTo>
                  <a:lnTo>
                    <a:pt x="0" y="940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2" b="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2113567" y="5064770"/>
            <a:ext cx="5351264" cy="3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Used Gemmini Pro 2.5 API 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823169" y="6739979"/>
            <a:ext cx="705594" cy="705594"/>
            <a:chOff x="0" y="0"/>
            <a:chExt cx="940792" cy="940792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940816" cy="940816"/>
            </a:xfrm>
            <a:custGeom>
              <a:avLst/>
              <a:gdLst/>
              <a:ahLst/>
              <a:cxnLst/>
              <a:rect l="l" t="t" r="r" b="b"/>
              <a:pathLst>
                <a:path w="940816" h="940816">
                  <a:moveTo>
                    <a:pt x="0" y="0"/>
                  </a:moveTo>
                  <a:lnTo>
                    <a:pt x="940816" y="0"/>
                  </a:lnTo>
                  <a:lnTo>
                    <a:pt x="940816" y="940816"/>
                  </a:lnTo>
                  <a:lnTo>
                    <a:pt x="0" y="940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2" b="2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823169" y="7729984"/>
            <a:ext cx="2939951" cy="35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Nextjs &amp; Flask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3169" y="8171706"/>
            <a:ext cx="5351264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lightweight web framework for building the user interface and serving model predictions.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6468367" y="6739979"/>
            <a:ext cx="705594" cy="705594"/>
            <a:chOff x="0" y="0"/>
            <a:chExt cx="940792" cy="940792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940816" cy="940816"/>
            </a:xfrm>
            <a:custGeom>
              <a:avLst/>
              <a:gdLst/>
              <a:ahLst/>
              <a:cxnLst/>
              <a:rect l="l" t="t" r="r" b="b"/>
              <a:pathLst>
                <a:path w="940816" h="940816">
                  <a:moveTo>
                    <a:pt x="0" y="0"/>
                  </a:moveTo>
                  <a:lnTo>
                    <a:pt x="940816" y="0"/>
                  </a:lnTo>
                  <a:lnTo>
                    <a:pt x="940816" y="940816"/>
                  </a:lnTo>
                  <a:lnTo>
                    <a:pt x="0" y="940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2" b="2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6468367" y="7729984"/>
            <a:ext cx="2939951" cy="37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Render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468367" y="8171706"/>
            <a:ext cx="5351264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Platform used for hosting the web application, providing live accessibility.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23169" y="9188649"/>
            <a:ext cx="16641664" cy="45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SMS Spam Collection dataset was instrumental for training and evaluating our model.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853660" y="386359"/>
            <a:ext cx="2580680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Chapter 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2560" y="810936"/>
            <a:ext cx="15015865" cy="92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Methodology: The Spam Detection Pipeline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2561" y="1729801"/>
            <a:ext cx="16842879" cy="88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3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approach followed a structured machine learning pipeline, from raw data to a fully deployed model, ensuring accuracy and efficiency in spam classification.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2560" y="3399830"/>
            <a:ext cx="478247" cy="3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01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22560" y="3788717"/>
            <a:ext cx="8318152" cy="28575"/>
            <a:chOff x="0" y="0"/>
            <a:chExt cx="11090870" cy="38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90910" cy="38100"/>
            </a:xfrm>
            <a:custGeom>
              <a:avLst/>
              <a:gdLst/>
              <a:ahLst/>
              <a:cxnLst/>
              <a:rect l="l" t="t" r="r" b="b"/>
              <a:pathLst>
                <a:path w="11090910" h="38100">
                  <a:moveTo>
                    <a:pt x="0" y="0"/>
                  </a:moveTo>
                  <a:lnTo>
                    <a:pt x="11090910" y="0"/>
                  </a:lnTo>
                  <a:lnTo>
                    <a:pt x="1109091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22560" y="3929955"/>
            <a:ext cx="2580680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Data Collection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2560" y="4328666"/>
            <a:ext cx="8318152" cy="72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Gathering the raw SMS Spam Collection dataset, comprising both legitimate and spam messages.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47137" y="3399830"/>
            <a:ext cx="654131" cy="3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02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247137" y="3788717"/>
            <a:ext cx="8318301" cy="28575"/>
            <a:chOff x="0" y="0"/>
            <a:chExt cx="11091068" cy="38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091037" cy="38100"/>
            </a:xfrm>
            <a:custGeom>
              <a:avLst/>
              <a:gdLst/>
              <a:ahLst/>
              <a:cxnLst/>
              <a:rect l="l" t="t" r="r" b="b"/>
              <a:pathLst>
                <a:path w="11091037" h="38100">
                  <a:moveTo>
                    <a:pt x="0" y="0"/>
                  </a:moveTo>
                  <a:lnTo>
                    <a:pt x="11091037" y="0"/>
                  </a:lnTo>
                  <a:lnTo>
                    <a:pt x="1109103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9247137" y="3929955"/>
            <a:ext cx="2580680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Preprocessing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47137" y="4328666"/>
            <a:ext cx="8318301" cy="72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Cleaning the text data: removing stop words, punctuation, and converting to lowercase for consistency.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2560" y="5350371"/>
            <a:ext cx="590173" cy="3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22560" y="5739259"/>
            <a:ext cx="8318152" cy="28575"/>
            <a:chOff x="0" y="0"/>
            <a:chExt cx="11090870" cy="38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090910" cy="38100"/>
            </a:xfrm>
            <a:custGeom>
              <a:avLst/>
              <a:gdLst/>
              <a:ahLst/>
              <a:cxnLst/>
              <a:rect l="l" t="t" r="r" b="b"/>
              <a:pathLst>
                <a:path w="11090910" h="38100">
                  <a:moveTo>
                    <a:pt x="0" y="0"/>
                  </a:moveTo>
                  <a:lnTo>
                    <a:pt x="11090910" y="0"/>
                  </a:lnTo>
                  <a:lnTo>
                    <a:pt x="1109091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722560" y="5880498"/>
            <a:ext cx="2580680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Feature Extraction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2560" y="6279207"/>
            <a:ext cx="8318152" cy="72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Transforming text into numerical features using the Bag-of-Words (BoW) model with `CountVectorizer`.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47137" y="5350371"/>
            <a:ext cx="526215" cy="3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04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247137" y="5739259"/>
            <a:ext cx="8318301" cy="28575"/>
            <a:chOff x="0" y="0"/>
            <a:chExt cx="11091068" cy="38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091037" cy="38100"/>
            </a:xfrm>
            <a:custGeom>
              <a:avLst/>
              <a:gdLst/>
              <a:ahLst/>
              <a:cxnLst/>
              <a:rect l="l" t="t" r="r" b="b"/>
              <a:pathLst>
                <a:path w="11091037" h="38100">
                  <a:moveTo>
                    <a:pt x="0" y="0"/>
                  </a:moveTo>
                  <a:lnTo>
                    <a:pt x="11091037" y="0"/>
                  </a:lnTo>
                  <a:lnTo>
                    <a:pt x="1109103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9247137" y="5880498"/>
            <a:ext cx="2580680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Model Training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47137" y="6279207"/>
            <a:ext cx="8318301" cy="72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Applying the Multinomial Naive Bayes algorithm to learn patterns from the processed data.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2560" y="7300913"/>
            <a:ext cx="590173" cy="3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05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722560" y="7689800"/>
            <a:ext cx="8318152" cy="28575"/>
            <a:chOff x="0" y="0"/>
            <a:chExt cx="11090870" cy="381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090910" cy="38100"/>
            </a:xfrm>
            <a:custGeom>
              <a:avLst/>
              <a:gdLst/>
              <a:ahLst/>
              <a:cxnLst/>
              <a:rect l="l" t="t" r="r" b="b"/>
              <a:pathLst>
                <a:path w="11090910" h="38100">
                  <a:moveTo>
                    <a:pt x="0" y="0"/>
                  </a:moveTo>
                  <a:lnTo>
                    <a:pt x="11090910" y="0"/>
                  </a:lnTo>
                  <a:lnTo>
                    <a:pt x="1109091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722560" y="7831039"/>
            <a:ext cx="2580680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Evaluation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2560" y="8229749"/>
            <a:ext cx="8318152" cy="39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Assessing model performance using metrics: Accuracy, Precision, and Recall.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247137" y="7300913"/>
            <a:ext cx="830016" cy="3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06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247137" y="7689800"/>
            <a:ext cx="8318301" cy="28575"/>
            <a:chOff x="0" y="0"/>
            <a:chExt cx="11091068" cy="38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091037" cy="38100"/>
            </a:xfrm>
            <a:custGeom>
              <a:avLst/>
              <a:gdLst/>
              <a:ahLst/>
              <a:cxnLst/>
              <a:rect l="l" t="t" r="r" b="b"/>
              <a:pathLst>
                <a:path w="11091037" h="38100">
                  <a:moveTo>
                    <a:pt x="0" y="0"/>
                  </a:moveTo>
                  <a:lnTo>
                    <a:pt x="11091037" y="0"/>
                  </a:lnTo>
                  <a:lnTo>
                    <a:pt x="1109103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9247137" y="7831039"/>
            <a:ext cx="2580680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Deployment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247137" y="8229749"/>
            <a:ext cx="8318301" cy="72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Integrating the trained model into a Flask web application and hosting it on Render for live access.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030765" y="480269"/>
            <a:ext cx="2226469" cy="28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7"/>
              </a:lnSpc>
            </a:pPr>
            <a:r>
              <a:rPr lang="en-US" sz="1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Chapter 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3292" y="917525"/>
            <a:ext cx="12714535" cy="79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Implementation: Bringing the Model to Life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292" y="1905149"/>
            <a:ext cx="17041416" cy="368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2"/>
              </a:lnSpc>
            </a:pPr>
            <a:r>
              <a:rPr lang="en-US" sz="19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project culminates in a functional, user-friendly web application that demonstrates the practical application of our spam detection model.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3292" y="3137421"/>
            <a:ext cx="9177189" cy="466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7031" lvl="1" indent="-188515" algn="l">
              <a:lnSpc>
                <a:spcPts val="3977"/>
              </a:lnSpc>
              <a:buFont typeface="Arial"/>
              <a:buChar char="•"/>
            </a:pPr>
            <a:r>
              <a:rPr lang="en-US" sz="24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Developed a web application using </a:t>
            </a:r>
            <a:r>
              <a:rPr lang="en-US" sz="24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Python</a:t>
            </a:r>
            <a:r>
              <a:rPr lang="en-US" sz="24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en-US" sz="24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Next</a:t>
            </a:r>
            <a:r>
              <a:rPr lang="en-US" sz="24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3292" y="3956357"/>
            <a:ext cx="9177189" cy="97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7031" lvl="1" indent="-188515" algn="l">
              <a:lnSpc>
                <a:spcPts val="3977"/>
              </a:lnSpc>
              <a:buFont typeface="Arial"/>
              <a:buChar char="•"/>
            </a:pPr>
            <a:r>
              <a:rPr lang="en-US" sz="24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Features a Typescript and Tailwind Css interface for user interaction.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3292" y="5108742"/>
            <a:ext cx="9177189" cy="466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7031" lvl="1" indent="-188515" algn="l">
              <a:lnSpc>
                <a:spcPts val="3977"/>
              </a:lnSpc>
              <a:buFont typeface="Arial"/>
              <a:buChar char="•"/>
            </a:pPr>
            <a:r>
              <a:rPr lang="en-US" sz="24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Users can input messages into a text field.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3292" y="5927678"/>
            <a:ext cx="9177189" cy="97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7031" lvl="1" indent="-188515" algn="l">
              <a:lnSpc>
                <a:spcPts val="3977"/>
              </a:lnSpc>
              <a:buFont typeface="Arial"/>
              <a:buChar char="•"/>
            </a:pPr>
            <a:r>
              <a:rPr lang="en-US" sz="24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backend model processes the input and predicts whether it's "Spam" or "Ham".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3292" y="7080063"/>
            <a:ext cx="9177189" cy="97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7031" lvl="1" indent="-188515" algn="l">
              <a:lnSpc>
                <a:spcPts val="3977"/>
              </a:lnSpc>
              <a:buFont typeface="Arial"/>
              <a:buChar char="•"/>
            </a:pPr>
            <a:r>
              <a:rPr lang="en-US" sz="24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Successfully achieved a classification accuracy of </a:t>
            </a:r>
            <a:r>
              <a:rPr lang="en-US" sz="2499">
                <a:solidFill>
                  <a:srgbClr val="4950BC"/>
                </a:solidFill>
                <a:latin typeface="Inter"/>
                <a:ea typeface="Inter"/>
                <a:cs typeface="Inter"/>
                <a:sym typeface="Inter"/>
              </a:rPr>
              <a:t>over 95%</a:t>
            </a:r>
            <a:r>
              <a:rPr lang="en-US" sz="24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on the test dataset.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244584" y="2667000"/>
            <a:ext cx="7429500" cy="7429500"/>
            <a:chOff x="0" y="0"/>
            <a:chExt cx="9906000" cy="990600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9906000" cy="9906000"/>
            </a:xfrm>
            <a:custGeom>
              <a:avLst/>
              <a:gdLst/>
              <a:ahLst/>
              <a:cxnLst/>
              <a:rect l="l" t="t" r="r" b="b"/>
              <a:pathLst>
                <a:path w="9906000" h="9906000">
                  <a:moveTo>
                    <a:pt x="0" y="0"/>
                  </a:moveTo>
                  <a:lnTo>
                    <a:pt x="9906000" y="0"/>
                  </a:lnTo>
                  <a:lnTo>
                    <a:pt x="9906000" y="9906000"/>
                  </a:lnTo>
                  <a:lnTo>
                    <a:pt x="0" y="990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516565" y="706487"/>
            <a:ext cx="3254723" cy="416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Chapter 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1275" y="1354485"/>
            <a:ext cx="14517731" cy="110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2"/>
              </a:lnSpc>
            </a:pPr>
            <a:r>
              <a:rPr lang="en-US" sz="7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Results &amp; Discussion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1275" y="2810767"/>
            <a:ext cx="16465451" cy="919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performance metrics underscore the effectiveness of our chosen methodology and the model's reliability in distinguishing between spam and legitimate messages.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1275" y="4286250"/>
            <a:ext cx="5271492" cy="72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67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&gt;95%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9585" y="5327897"/>
            <a:ext cx="3254723" cy="416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5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Accuracy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1275" y="5814566"/>
            <a:ext cx="5271492" cy="919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Overall correct classification rate, indicating strong performance.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08105" y="4286250"/>
            <a:ext cx="5271641" cy="72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67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Strong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16565" y="5327897"/>
            <a:ext cx="3254723" cy="416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5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Precision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08105" y="5814566"/>
            <a:ext cx="5271641" cy="919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High rate of correctly identified spam messages, minimising false positives.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05085" y="4286250"/>
            <a:ext cx="5271641" cy="72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67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Strong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13544" y="5327897"/>
            <a:ext cx="3254722" cy="416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5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Recall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05085" y="5814566"/>
            <a:ext cx="5271641" cy="919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Excellent ability to detect actual spam messages, minimising false negatives.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1800" y="7233791"/>
            <a:ext cx="16074926" cy="919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Multinomial Naive Bayes</a:t>
            </a: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classifier proved exceptionally effective for text classification tasks, particularly given its probabilistic nature and suitability for discrete features like word counts.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11275" y="7026622"/>
            <a:ext cx="28575" cy="1419225"/>
            <a:chOff x="0" y="0"/>
            <a:chExt cx="38100" cy="18923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8100" cy="1892300"/>
            </a:xfrm>
            <a:custGeom>
              <a:avLst/>
              <a:gdLst/>
              <a:ahLst/>
              <a:cxnLst/>
              <a:rect l="l" t="t" r="r" b="b"/>
              <a:pathLst>
                <a:path w="38100" h="1892300">
                  <a:moveTo>
                    <a:pt x="0" y="0"/>
                  </a:moveTo>
                  <a:lnTo>
                    <a:pt x="38100" y="0"/>
                  </a:lnTo>
                  <a:lnTo>
                    <a:pt x="38100" y="1892300"/>
                  </a:lnTo>
                  <a:lnTo>
                    <a:pt x="0" y="18923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911275" y="8653016"/>
            <a:ext cx="16465451" cy="919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model is not only accurate but also </a:t>
            </a:r>
            <a:r>
              <a:rPr lang="en-US" sz="2000">
                <a:solidFill>
                  <a:srgbClr val="4950BC"/>
                </a:solidFill>
                <a:latin typeface="Inter"/>
                <a:ea typeface="Inter"/>
                <a:cs typeface="Inter"/>
                <a:sym typeface="Inter"/>
              </a:rPr>
              <a:t>lightweight and fast</a:t>
            </a: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making it suitable for real-time spam detection without significant computational overhead.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800904" y="264363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Chapter 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3351014"/>
            <a:ext cx="9445526" cy="126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4951362"/>
            <a:ext cx="9445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 successfully developed and implemented an email spam detection system capable of accurately classifying messages with high efficacy.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237" y="6177557"/>
            <a:ext cx="944552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project provided invaluable experience in machine learning pipeline development, web application deployment, and practical problem-solving.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508974" y="709761"/>
            <a:ext cx="3269902" cy="41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Chapter 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5591" y="1360885"/>
            <a:ext cx="16456819" cy="228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75"/>
              </a:lnSpc>
            </a:pPr>
            <a:r>
              <a:rPr lang="en-US" sz="7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Future Scope: Enhancements &amp; Expansion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5591" y="3952280"/>
            <a:ext cx="16456819" cy="92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While the current system performs commendably, there are several avenues for future enhancement to further improve its capabilities and applicability.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15591" y="5561559"/>
            <a:ext cx="5311229" cy="4010769"/>
            <a:chOff x="0" y="0"/>
            <a:chExt cx="7081638" cy="53476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81648" cy="5347716"/>
            </a:xfrm>
            <a:custGeom>
              <a:avLst/>
              <a:gdLst/>
              <a:ahLst/>
              <a:cxnLst/>
              <a:rect l="l" t="t" r="r" b="b"/>
              <a:pathLst>
                <a:path w="7081648" h="534771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98767" y="0"/>
                  </a:lnTo>
                  <a:cubicBezTo>
                    <a:pt x="6999732" y="0"/>
                    <a:pt x="7081648" y="81915"/>
                    <a:pt x="7081648" y="182880"/>
                  </a:cubicBezTo>
                  <a:lnTo>
                    <a:pt x="7081648" y="5164836"/>
                  </a:lnTo>
                  <a:cubicBezTo>
                    <a:pt x="7081648" y="5265801"/>
                    <a:pt x="6999732" y="5347716"/>
                    <a:pt x="6898767" y="5347716"/>
                  </a:cubicBezTo>
                  <a:lnTo>
                    <a:pt x="182880" y="5347716"/>
                  </a:lnTo>
                  <a:cubicBezTo>
                    <a:pt x="81915" y="5347716"/>
                    <a:pt x="0" y="5265801"/>
                    <a:pt x="0" y="5164836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15591" y="5532984"/>
            <a:ext cx="5311229" cy="114300"/>
            <a:chOff x="0" y="0"/>
            <a:chExt cx="7081638" cy="152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81647" cy="152400"/>
            </a:xfrm>
            <a:custGeom>
              <a:avLst/>
              <a:gdLst/>
              <a:ahLst/>
              <a:cxnLst/>
              <a:rect l="l" t="t" r="r" b="b"/>
              <a:pathLst>
                <a:path w="708164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005447" y="0"/>
                  </a:lnTo>
                  <a:cubicBezTo>
                    <a:pt x="7047484" y="0"/>
                    <a:pt x="7081647" y="34163"/>
                    <a:pt x="7081647" y="76200"/>
                  </a:cubicBezTo>
                  <a:cubicBezTo>
                    <a:pt x="7081647" y="118237"/>
                    <a:pt x="7047484" y="152400"/>
                    <a:pt x="700544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3178745" y="5169247"/>
            <a:ext cx="784771" cy="784771"/>
            <a:chOff x="0" y="0"/>
            <a:chExt cx="1046362" cy="10463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6480" cy="1046480"/>
            </a:xfrm>
            <a:custGeom>
              <a:avLst/>
              <a:gdLst/>
              <a:ahLst/>
              <a:cxnLst/>
              <a:rect l="l" t="t" r="r" b="b"/>
              <a:pathLst>
                <a:path w="1046480" h="1046480">
                  <a:moveTo>
                    <a:pt x="0" y="523240"/>
                  </a:moveTo>
                  <a:cubicBezTo>
                    <a:pt x="0" y="234188"/>
                    <a:pt x="234188" y="0"/>
                    <a:pt x="523240" y="0"/>
                  </a:cubicBezTo>
                  <a:cubicBezTo>
                    <a:pt x="812292" y="0"/>
                    <a:pt x="1046480" y="234188"/>
                    <a:pt x="1046480" y="523240"/>
                  </a:cubicBezTo>
                  <a:cubicBezTo>
                    <a:pt x="1046480" y="812292"/>
                    <a:pt x="812292" y="1046480"/>
                    <a:pt x="523240" y="1046480"/>
                  </a:cubicBezTo>
                  <a:cubicBezTo>
                    <a:pt x="234188" y="1046480"/>
                    <a:pt x="0" y="812165"/>
                    <a:pt x="0" y="52324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414191" y="5365402"/>
            <a:ext cx="313879" cy="392311"/>
            <a:chOff x="0" y="0"/>
            <a:chExt cx="418505" cy="52308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418465" cy="523113"/>
            </a:xfrm>
            <a:custGeom>
              <a:avLst/>
              <a:gdLst/>
              <a:ahLst/>
              <a:cxnLst/>
              <a:rect l="l" t="t" r="r" b="b"/>
              <a:pathLst>
                <a:path w="418465" h="523113">
                  <a:moveTo>
                    <a:pt x="0" y="0"/>
                  </a:moveTo>
                  <a:lnTo>
                    <a:pt x="418465" y="0"/>
                  </a:lnTo>
                  <a:lnTo>
                    <a:pt x="418465" y="523113"/>
                  </a:lnTo>
                  <a:lnTo>
                    <a:pt x="0" y="523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00" r="-309" b="5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205656" y="6205984"/>
            <a:ext cx="4731098" cy="826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Advanced Feature Engineering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5656" y="7104012"/>
            <a:ext cx="4731098" cy="217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Explore </a:t>
            </a: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TF-IDF</a:t>
            </a: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(Term Frequency-Inverse Document Frequency) for weighting word importance, or </a:t>
            </a: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Word Embeddings</a:t>
            </a: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(e.g., Word2Vec, GloVe) for capturing semantic relationships.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488311" y="5561559"/>
            <a:ext cx="5311229" cy="4010769"/>
            <a:chOff x="0" y="0"/>
            <a:chExt cx="7081638" cy="534769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81648" cy="5347716"/>
            </a:xfrm>
            <a:custGeom>
              <a:avLst/>
              <a:gdLst/>
              <a:ahLst/>
              <a:cxnLst/>
              <a:rect l="l" t="t" r="r" b="b"/>
              <a:pathLst>
                <a:path w="7081648" h="534771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98767" y="0"/>
                  </a:lnTo>
                  <a:cubicBezTo>
                    <a:pt x="6999732" y="0"/>
                    <a:pt x="7081648" y="81915"/>
                    <a:pt x="7081648" y="182880"/>
                  </a:cubicBezTo>
                  <a:lnTo>
                    <a:pt x="7081648" y="5164836"/>
                  </a:lnTo>
                  <a:cubicBezTo>
                    <a:pt x="7081648" y="5265801"/>
                    <a:pt x="6999732" y="5347716"/>
                    <a:pt x="6898767" y="5347716"/>
                  </a:cubicBezTo>
                  <a:lnTo>
                    <a:pt x="182880" y="5347716"/>
                  </a:lnTo>
                  <a:cubicBezTo>
                    <a:pt x="81915" y="5347716"/>
                    <a:pt x="0" y="5265801"/>
                    <a:pt x="0" y="5164836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488311" y="5532984"/>
            <a:ext cx="5311229" cy="114300"/>
            <a:chOff x="0" y="0"/>
            <a:chExt cx="7081638" cy="152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081647" cy="152400"/>
            </a:xfrm>
            <a:custGeom>
              <a:avLst/>
              <a:gdLst/>
              <a:ahLst/>
              <a:cxnLst/>
              <a:rect l="l" t="t" r="r" b="b"/>
              <a:pathLst>
                <a:path w="708164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005447" y="0"/>
                  </a:lnTo>
                  <a:cubicBezTo>
                    <a:pt x="7047484" y="0"/>
                    <a:pt x="7081647" y="34163"/>
                    <a:pt x="7081647" y="76200"/>
                  </a:cubicBezTo>
                  <a:cubicBezTo>
                    <a:pt x="7081647" y="118237"/>
                    <a:pt x="7047484" y="152400"/>
                    <a:pt x="700544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8751466" y="5169247"/>
            <a:ext cx="784771" cy="784771"/>
            <a:chOff x="0" y="0"/>
            <a:chExt cx="1046362" cy="10463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46480" cy="1046480"/>
            </a:xfrm>
            <a:custGeom>
              <a:avLst/>
              <a:gdLst/>
              <a:ahLst/>
              <a:cxnLst/>
              <a:rect l="l" t="t" r="r" b="b"/>
              <a:pathLst>
                <a:path w="1046480" h="1046480">
                  <a:moveTo>
                    <a:pt x="0" y="523240"/>
                  </a:moveTo>
                  <a:cubicBezTo>
                    <a:pt x="0" y="234188"/>
                    <a:pt x="234188" y="0"/>
                    <a:pt x="523240" y="0"/>
                  </a:cubicBezTo>
                  <a:cubicBezTo>
                    <a:pt x="812292" y="0"/>
                    <a:pt x="1046480" y="234188"/>
                    <a:pt x="1046480" y="523240"/>
                  </a:cubicBezTo>
                  <a:cubicBezTo>
                    <a:pt x="1046480" y="812292"/>
                    <a:pt x="812292" y="1046480"/>
                    <a:pt x="523240" y="1046480"/>
                  </a:cubicBezTo>
                  <a:cubicBezTo>
                    <a:pt x="234188" y="1046480"/>
                    <a:pt x="0" y="812165"/>
                    <a:pt x="0" y="52324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8986912" y="5365402"/>
            <a:ext cx="313879" cy="392311"/>
            <a:chOff x="0" y="0"/>
            <a:chExt cx="418505" cy="523082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418465" cy="523113"/>
            </a:xfrm>
            <a:custGeom>
              <a:avLst/>
              <a:gdLst/>
              <a:ahLst/>
              <a:cxnLst/>
              <a:rect l="l" t="t" r="r" b="b"/>
              <a:pathLst>
                <a:path w="418465" h="523113">
                  <a:moveTo>
                    <a:pt x="0" y="0"/>
                  </a:moveTo>
                  <a:lnTo>
                    <a:pt x="418465" y="0"/>
                  </a:lnTo>
                  <a:lnTo>
                    <a:pt x="418465" y="523113"/>
                  </a:lnTo>
                  <a:lnTo>
                    <a:pt x="0" y="523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0" r="-309" b="5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6778377" y="6205984"/>
            <a:ext cx="3575149" cy="41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Deep Learning Models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778377" y="6695331"/>
            <a:ext cx="4731098" cy="1759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Implement </a:t>
            </a: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LSTM</a:t>
            </a: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(Long Short-Term Memory) or </a:t>
            </a: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Transformer</a:t>
            </a: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networks for more complex pattern recognition in sequential data.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2061031" y="5561559"/>
            <a:ext cx="5311229" cy="4010769"/>
            <a:chOff x="0" y="0"/>
            <a:chExt cx="7081638" cy="534769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081648" cy="5347716"/>
            </a:xfrm>
            <a:custGeom>
              <a:avLst/>
              <a:gdLst/>
              <a:ahLst/>
              <a:cxnLst/>
              <a:rect l="l" t="t" r="r" b="b"/>
              <a:pathLst>
                <a:path w="7081648" h="534771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98767" y="0"/>
                  </a:lnTo>
                  <a:cubicBezTo>
                    <a:pt x="6999732" y="0"/>
                    <a:pt x="7081648" y="81915"/>
                    <a:pt x="7081648" y="182880"/>
                  </a:cubicBezTo>
                  <a:lnTo>
                    <a:pt x="7081648" y="5164836"/>
                  </a:lnTo>
                  <a:cubicBezTo>
                    <a:pt x="7081648" y="5265801"/>
                    <a:pt x="6999732" y="5347716"/>
                    <a:pt x="6898767" y="5347716"/>
                  </a:cubicBezTo>
                  <a:lnTo>
                    <a:pt x="182880" y="5347716"/>
                  </a:lnTo>
                  <a:cubicBezTo>
                    <a:pt x="81915" y="5347716"/>
                    <a:pt x="0" y="5265801"/>
                    <a:pt x="0" y="5164836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061031" y="5532984"/>
            <a:ext cx="5311229" cy="114300"/>
            <a:chOff x="0" y="0"/>
            <a:chExt cx="7081638" cy="152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081647" cy="152400"/>
            </a:xfrm>
            <a:custGeom>
              <a:avLst/>
              <a:gdLst/>
              <a:ahLst/>
              <a:cxnLst/>
              <a:rect l="l" t="t" r="r" b="b"/>
              <a:pathLst>
                <a:path w="708164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005447" y="0"/>
                  </a:lnTo>
                  <a:cubicBezTo>
                    <a:pt x="7047484" y="0"/>
                    <a:pt x="7081647" y="34163"/>
                    <a:pt x="7081647" y="76200"/>
                  </a:cubicBezTo>
                  <a:cubicBezTo>
                    <a:pt x="7081647" y="118237"/>
                    <a:pt x="7047484" y="152400"/>
                    <a:pt x="700544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4324186" y="5169247"/>
            <a:ext cx="784771" cy="784771"/>
            <a:chOff x="0" y="0"/>
            <a:chExt cx="1046362" cy="104636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46480" cy="1046480"/>
            </a:xfrm>
            <a:custGeom>
              <a:avLst/>
              <a:gdLst/>
              <a:ahLst/>
              <a:cxnLst/>
              <a:rect l="l" t="t" r="r" b="b"/>
              <a:pathLst>
                <a:path w="1046480" h="1046480">
                  <a:moveTo>
                    <a:pt x="0" y="523240"/>
                  </a:moveTo>
                  <a:cubicBezTo>
                    <a:pt x="0" y="234188"/>
                    <a:pt x="234188" y="0"/>
                    <a:pt x="523240" y="0"/>
                  </a:cubicBezTo>
                  <a:cubicBezTo>
                    <a:pt x="812292" y="0"/>
                    <a:pt x="1046480" y="234188"/>
                    <a:pt x="1046480" y="523240"/>
                  </a:cubicBezTo>
                  <a:cubicBezTo>
                    <a:pt x="1046480" y="812292"/>
                    <a:pt x="812292" y="1046480"/>
                    <a:pt x="523240" y="1046480"/>
                  </a:cubicBezTo>
                  <a:cubicBezTo>
                    <a:pt x="234188" y="1046480"/>
                    <a:pt x="0" y="812165"/>
                    <a:pt x="0" y="52324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14559632" y="5365402"/>
            <a:ext cx="313879" cy="392311"/>
            <a:chOff x="0" y="0"/>
            <a:chExt cx="418505" cy="523082"/>
          </a:xfrm>
        </p:grpSpPr>
        <p:sp>
          <p:nvSpPr>
            <p:cNvPr id="36" name="Freeform 36" descr="preencoded.png"/>
            <p:cNvSpPr/>
            <p:nvPr/>
          </p:nvSpPr>
          <p:spPr>
            <a:xfrm>
              <a:off x="0" y="0"/>
              <a:ext cx="418465" cy="523113"/>
            </a:xfrm>
            <a:custGeom>
              <a:avLst/>
              <a:gdLst/>
              <a:ahLst/>
              <a:cxnLst/>
              <a:rect l="l" t="t" r="r" b="b"/>
              <a:pathLst>
                <a:path w="418465" h="523113">
                  <a:moveTo>
                    <a:pt x="0" y="0"/>
                  </a:moveTo>
                  <a:lnTo>
                    <a:pt x="418465" y="0"/>
                  </a:lnTo>
                  <a:lnTo>
                    <a:pt x="418465" y="523113"/>
                  </a:lnTo>
                  <a:lnTo>
                    <a:pt x="0" y="523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00" r="-309" b="5"/>
              </a:stretch>
            </a:blipFill>
          </p:spPr>
        </p:sp>
      </p:grpSp>
      <p:sp>
        <p:nvSpPr>
          <p:cNvPr id="37" name="TextBox 37"/>
          <p:cNvSpPr txBox="1"/>
          <p:nvPr/>
        </p:nvSpPr>
        <p:spPr>
          <a:xfrm>
            <a:off x="12351098" y="6205984"/>
            <a:ext cx="4731097" cy="395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Real-World Integration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351098" y="6695331"/>
            <a:ext cx="4731097" cy="1759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 APIs or plugins for direct integration with popular email platforms (e.g., Gmail, Outlook) for live spam filtering.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700814" y="616595"/>
            <a:ext cx="2886224" cy="37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24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Takeaways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8136" y="1198513"/>
            <a:ext cx="10165556" cy="1024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12"/>
              </a:lnSpc>
            </a:pPr>
            <a:r>
              <a:rPr lang="en-US" sz="62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Summarising Our Journey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8136" y="2502545"/>
            <a:ext cx="16671726" cy="435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project successfully demonstrated the power of machine learning in addressing real-world cybersecurity challenges.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03374" y="3193405"/>
            <a:ext cx="933004" cy="1394817"/>
            <a:chOff x="0" y="0"/>
            <a:chExt cx="1244005" cy="1859757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1231265" cy="1847088"/>
            </a:xfrm>
            <a:custGeom>
              <a:avLst/>
              <a:gdLst/>
              <a:ahLst/>
              <a:cxnLst/>
              <a:rect l="l" t="t" r="r" b="b"/>
              <a:pathLst>
                <a:path w="1231265" h="1847088">
                  <a:moveTo>
                    <a:pt x="0" y="617728"/>
                  </a:moveTo>
                  <a:cubicBezTo>
                    <a:pt x="0" y="276606"/>
                    <a:pt x="275590" y="0"/>
                    <a:pt x="615696" y="0"/>
                  </a:cubicBezTo>
                  <a:cubicBezTo>
                    <a:pt x="955802" y="0"/>
                    <a:pt x="1231265" y="276606"/>
                    <a:pt x="1231265" y="617728"/>
                  </a:cubicBezTo>
                  <a:lnTo>
                    <a:pt x="1231265" y="1229360"/>
                  </a:lnTo>
                  <a:cubicBezTo>
                    <a:pt x="1231265" y="1570482"/>
                    <a:pt x="955675" y="1847088"/>
                    <a:pt x="615569" y="1847088"/>
                  </a:cubicBezTo>
                  <a:cubicBezTo>
                    <a:pt x="275463" y="1847088"/>
                    <a:pt x="0" y="1570482"/>
                    <a:pt x="0" y="1229360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243965" cy="1859788"/>
            </a:xfrm>
            <a:custGeom>
              <a:avLst/>
              <a:gdLst/>
              <a:ahLst/>
              <a:cxnLst/>
              <a:rect l="l" t="t" r="r" b="b"/>
              <a:pathLst>
                <a:path w="1243965" h="1859788">
                  <a:moveTo>
                    <a:pt x="0" y="624078"/>
                  </a:moveTo>
                  <a:cubicBezTo>
                    <a:pt x="0" y="279400"/>
                    <a:pt x="278511" y="0"/>
                    <a:pt x="622046" y="0"/>
                  </a:cubicBezTo>
                  <a:cubicBezTo>
                    <a:pt x="623951" y="0"/>
                    <a:pt x="625856" y="889"/>
                    <a:pt x="626999" y="2413"/>
                  </a:cubicBezTo>
                  <a:lnTo>
                    <a:pt x="622046" y="6350"/>
                  </a:lnTo>
                  <a:lnTo>
                    <a:pt x="622046" y="0"/>
                  </a:lnTo>
                  <a:lnTo>
                    <a:pt x="622046" y="6350"/>
                  </a:lnTo>
                  <a:lnTo>
                    <a:pt x="622046" y="0"/>
                  </a:lnTo>
                  <a:cubicBezTo>
                    <a:pt x="965581" y="0"/>
                    <a:pt x="1243965" y="279400"/>
                    <a:pt x="1243965" y="624078"/>
                  </a:cubicBezTo>
                  <a:lnTo>
                    <a:pt x="1243965" y="1235710"/>
                  </a:lnTo>
                  <a:lnTo>
                    <a:pt x="1237615" y="1235710"/>
                  </a:lnTo>
                  <a:lnTo>
                    <a:pt x="1243965" y="1235710"/>
                  </a:lnTo>
                  <a:cubicBezTo>
                    <a:pt x="1243965" y="1580388"/>
                    <a:pt x="965454" y="1859788"/>
                    <a:pt x="621919" y="1859788"/>
                  </a:cubicBezTo>
                  <a:lnTo>
                    <a:pt x="621919" y="1853438"/>
                  </a:lnTo>
                  <a:lnTo>
                    <a:pt x="621919" y="1847088"/>
                  </a:lnTo>
                  <a:lnTo>
                    <a:pt x="621919" y="1853438"/>
                  </a:lnTo>
                  <a:lnTo>
                    <a:pt x="621919" y="1859788"/>
                  </a:lnTo>
                  <a:cubicBezTo>
                    <a:pt x="278511" y="1859788"/>
                    <a:pt x="0" y="1580261"/>
                    <a:pt x="0" y="1235710"/>
                  </a:cubicBezTo>
                  <a:lnTo>
                    <a:pt x="0" y="624078"/>
                  </a:lnTo>
                  <a:lnTo>
                    <a:pt x="6350" y="624078"/>
                  </a:lnTo>
                  <a:lnTo>
                    <a:pt x="0" y="624078"/>
                  </a:lnTo>
                  <a:moveTo>
                    <a:pt x="12700" y="624078"/>
                  </a:moveTo>
                  <a:lnTo>
                    <a:pt x="12700" y="1235710"/>
                  </a:lnTo>
                  <a:lnTo>
                    <a:pt x="6350" y="1235710"/>
                  </a:lnTo>
                  <a:lnTo>
                    <a:pt x="12700" y="1235710"/>
                  </a:lnTo>
                  <a:cubicBezTo>
                    <a:pt x="12700" y="1573403"/>
                    <a:pt x="285496" y="1847088"/>
                    <a:pt x="622046" y="1847088"/>
                  </a:cubicBezTo>
                  <a:cubicBezTo>
                    <a:pt x="625602" y="1847088"/>
                    <a:pt x="628396" y="1849882"/>
                    <a:pt x="628396" y="1853438"/>
                  </a:cubicBezTo>
                  <a:cubicBezTo>
                    <a:pt x="628396" y="1856994"/>
                    <a:pt x="625602" y="1859788"/>
                    <a:pt x="622046" y="1859788"/>
                  </a:cubicBezTo>
                  <a:cubicBezTo>
                    <a:pt x="618490" y="1859788"/>
                    <a:pt x="615696" y="1856994"/>
                    <a:pt x="615696" y="1853438"/>
                  </a:cubicBezTo>
                  <a:cubicBezTo>
                    <a:pt x="615696" y="1849882"/>
                    <a:pt x="618490" y="1847088"/>
                    <a:pt x="622046" y="1847088"/>
                  </a:cubicBezTo>
                  <a:cubicBezTo>
                    <a:pt x="958596" y="1847088"/>
                    <a:pt x="1231392" y="1573403"/>
                    <a:pt x="1231392" y="1235710"/>
                  </a:cubicBezTo>
                  <a:lnTo>
                    <a:pt x="1231392" y="624078"/>
                  </a:lnTo>
                  <a:lnTo>
                    <a:pt x="1237742" y="624078"/>
                  </a:lnTo>
                  <a:lnTo>
                    <a:pt x="1231392" y="624078"/>
                  </a:lnTo>
                  <a:cubicBezTo>
                    <a:pt x="1231265" y="286385"/>
                    <a:pt x="958469" y="12700"/>
                    <a:pt x="622046" y="12700"/>
                  </a:cubicBezTo>
                  <a:cubicBezTo>
                    <a:pt x="620141" y="12700"/>
                    <a:pt x="618236" y="11811"/>
                    <a:pt x="617093" y="10287"/>
                  </a:cubicBezTo>
                  <a:lnTo>
                    <a:pt x="622046" y="6350"/>
                  </a:lnTo>
                  <a:lnTo>
                    <a:pt x="622046" y="12700"/>
                  </a:lnTo>
                  <a:cubicBezTo>
                    <a:pt x="285496" y="12700"/>
                    <a:pt x="12700" y="286385"/>
                    <a:pt x="12700" y="624078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96715" y="3731419"/>
            <a:ext cx="346322" cy="37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62447" y="3409950"/>
            <a:ext cx="3257253" cy="37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Effective Classification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62447" y="3861346"/>
            <a:ext cx="15517416" cy="435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Achieved high accuracy in distinguishing spam from ham messages using classical ML.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03374" y="4809530"/>
            <a:ext cx="933004" cy="1394817"/>
            <a:chOff x="0" y="0"/>
            <a:chExt cx="1244005" cy="1859757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1231265" cy="1847088"/>
            </a:xfrm>
            <a:custGeom>
              <a:avLst/>
              <a:gdLst/>
              <a:ahLst/>
              <a:cxnLst/>
              <a:rect l="l" t="t" r="r" b="b"/>
              <a:pathLst>
                <a:path w="1231265" h="1847088">
                  <a:moveTo>
                    <a:pt x="0" y="617728"/>
                  </a:moveTo>
                  <a:cubicBezTo>
                    <a:pt x="0" y="276606"/>
                    <a:pt x="275590" y="0"/>
                    <a:pt x="615696" y="0"/>
                  </a:cubicBezTo>
                  <a:cubicBezTo>
                    <a:pt x="955802" y="0"/>
                    <a:pt x="1231265" y="276606"/>
                    <a:pt x="1231265" y="617728"/>
                  </a:cubicBezTo>
                  <a:lnTo>
                    <a:pt x="1231265" y="1229360"/>
                  </a:lnTo>
                  <a:cubicBezTo>
                    <a:pt x="1231265" y="1570482"/>
                    <a:pt x="955675" y="1847088"/>
                    <a:pt x="615569" y="1847088"/>
                  </a:cubicBezTo>
                  <a:cubicBezTo>
                    <a:pt x="275463" y="1847088"/>
                    <a:pt x="0" y="1570482"/>
                    <a:pt x="0" y="1229360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243965" cy="1859788"/>
            </a:xfrm>
            <a:custGeom>
              <a:avLst/>
              <a:gdLst/>
              <a:ahLst/>
              <a:cxnLst/>
              <a:rect l="l" t="t" r="r" b="b"/>
              <a:pathLst>
                <a:path w="1243965" h="1859788">
                  <a:moveTo>
                    <a:pt x="0" y="624078"/>
                  </a:moveTo>
                  <a:cubicBezTo>
                    <a:pt x="0" y="279400"/>
                    <a:pt x="278511" y="0"/>
                    <a:pt x="622046" y="0"/>
                  </a:cubicBezTo>
                  <a:cubicBezTo>
                    <a:pt x="623951" y="0"/>
                    <a:pt x="625856" y="889"/>
                    <a:pt x="626999" y="2413"/>
                  </a:cubicBezTo>
                  <a:lnTo>
                    <a:pt x="622046" y="6350"/>
                  </a:lnTo>
                  <a:lnTo>
                    <a:pt x="622046" y="0"/>
                  </a:lnTo>
                  <a:lnTo>
                    <a:pt x="622046" y="6350"/>
                  </a:lnTo>
                  <a:lnTo>
                    <a:pt x="622046" y="0"/>
                  </a:lnTo>
                  <a:cubicBezTo>
                    <a:pt x="965581" y="0"/>
                    <a:pt x="1243965" y="279400"/>
                    <a:pt x="1243965" y="624078"/>
                  </a:cubicBezTo>
                  <a:lnTo>
                    <a:pt x="1243965" y="1235710"/>
                  </a:lnTo>
                  <a:lnTo>
                    <a:pt x="1237615" y="1235710"/>
                  </a:lnTo>
                  <a:lnTo>
                    <a:pt x="1243965" y="1235710"/>
                  </a:lnTo>
                  <a:cubicBezTo>
                    <a:pt x="1243965" y="1580388"/>
                    <a:pt x="965454" y="1859788"/>
                    <a:pt x="621919" y="1859788"/>
                  </a:cubicBezTo>
                  <a:lnTo>
                    <a:pt x="621919" y="1853438"/>
                  </a:lnTo>
                  <a:lnTo>
                    <a:pt x="621919" y="1847088"/>
                  </a:lnTo>
                  <a:lnTo>
                    <a:pt x="621919" y="1853438"/>
                  </a:lnTo>
                  <a:lnTo>
                    <a:pt x="621919" y="1859788"/>
                  </a:lnTo>
                  <a:cubicBezTo>
                    <a:pt x="278511" y="1859788"/>
                    <a:pt x="0" y="1580261"/>
                    <a:pt x="0" y="1235710"/>
                  </a:cubicBezTo>
                  <a:lnTo>
                    <a:pt x="0" y="624078"/>
                  </a:lnTo>
                  <a:lnTo>
                    <a:pt x="6350" y="624078"/>
                  </a:lnTo>
                  <a:lnTo>
                    <a:pt x="0" y="624078"/>
                  </a:lnTo>
                  <a:moveTo>
                    <a:pt x="12700" y="624078"/>
                  </a:moveTo>
                  <a:lnTo>
                    <a:pt x="12700" y="1235710"/>
                  </a:lnTo>
                  <a:lnTo>
                    <a:pt x="6350" y="1235710"/>
                  </a:lnTo>
                  <a:lnTo>
                    <a:pt x="12700" y="1235710"/>
                  </a:lnTo>
                  <a:cubicBezTo>
                    <a:pt x="12700" y="1573403"/>
                    <a:pt x="285496" y="1847088"/>
                    <a:pt x="622046" y="1847088"/>
                  </a:cubicBezTo>
                  <a:cubicBezTo>
                    <a:pt x="625602" y="1847088"/>
                    <a:pt x="628396" y="1849882"/>
                    <a:pt x="628396" y="1853438"/>
                  </a:cubicBezTo>
                  <a:cubicBezTo>
                    <a:pt x="628396" y="1856994"/>
                    <a:pt x="625602" y="1859788"/>
                    <a:pt x="622046" y="1859788"/>
                  </a:cubicBezTo>
                  <a:cubicBezTo>
                    <a:pt x="618490" y="1859788"/>
                    <a:pt x="615696" y="1856994"/>
                    <a:pt x="615696" y="1853438"/>
                  </a:cubicBezTo>
                  <a:cubicBezTo>
                    <a:pt x="615696" y="1849882"/>
                    <a:pt x="618490" y="1847088"/>
                    <a:pt x="622046" y="1847088"/>
                  </a:cubicBezTo>
                  <a:cubicBezTo>
                    <a:pt x="958596" y="1847088"/>
                    <a:pt x="1231392" y="1573403"/>
                    <a:pt x="1231392" y="1235710"/>
                  </a:cubicBezTo>
                  <a:lnTo>
                    <a:pt x="1231392" y="624078"/>
                  </a:lnTo>
                  <a:lnTo>
                    <a:pt x="1237742" y="624078"/>
                  </a:lnTo>
                  <a:lnTo>
                    <a:pt x="1231392" y="624078"/>
                  </a:lnTo>
                  <a:cubicBezTo>
                    <a:pt x="1231265" y="286385"/>
                    <a:pt x="958469" y="12700"/>
                    <a:pt x="622046" y="12700"/>
                  </a:cubicBezTo>
                  <a:cubicBezTo>
                    <a:pt x="620141" y="12700"/>
                    <a:pt x="618236" y="11811"/>
                    <a:pt x="617093" y="10287"/>
                  </a:cubicBezTo>
                  <a:lnTo>
                    <a:pt x="622046" y="6350"/>
                  </a:lnTo>
                  <a:lnTo>
                    <a:pt x="622046" y="12700"/>
                  </a:lnTo>
                  <a:cubicBezTo>
                    <a:pt x="285496" y="12700"/>
                    <a:pt x="12700" y="286385"/>
                    <a:pt x="12700" y="624078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096715" y="5347544"/>
            <a:ext cx="346322" cy="37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62447" y="5026075"/>
            <a:ext cx="2924919" cy="37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Practical Application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62447" y="5477470"/>
            <a:ext cx="15517416" cy="435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Developed a deployable web application demonstrating immediate utility.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03374" y="6425654"/>
            <a:ext cx="933004" cy="1394818"/>
            <a:chOff x="0" y="0"/>
            <a:chExt cx="1244005" cy="1859757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1231265" cy="1847088"/>
            </a:xfrm>
            <a:custGeom>
              <a:avLst/>
              <a:gdLst/>
              <a:ahLst/>
              <a:cxnLst/>
              <a:rect l="l" t="t" r="r" b="b"/>
              <a:pathLst>
                <a:path w="1231265" h="1847088">
                  <a:moveTo>
                    <a:pt x="0" y="617728"/>
                  </a:moveTo>
                  <a:cubicBezTo>
                    <a:pt x="0" y="276606"/>
                    <a:pt x="275590" y="0"/>
                    <a:pt x="615696" y="0"/>
                  </a:cubicBezTo>
                  <a:cubicBezTo>
                    <a:pt x="955802" y="0"/>
                    <a:pt x="1231265" y="276606"/>
                    <a:pt x="1231265" y="617728"/>
                  </a:cubicBezTo>
                  <a:lnTo>
                    <a:pt x="1231265" y="1229360"/>
                  </a:lnTo>
                  <a:cubicBezTo>
                    <a:pt x="1231265" y="1570482"/>
                    <a:pt x="955675" y="1847088"/>
                    <a:pt x="615569" y="1847088"/>
                  </a:cubicBezTo>
                  <a:cubicBezTo>
                    <a:pt x="275463" y="1847088"/>
                    <a:pt x="0" y="1570482"/>
                    <a:pt x="0" y="1229360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243965" cy="1859788"/>
            </a:xfrm>
            <a:custGeom>
              <a:avLst/>
              <a:gdLst/>
              <a:ahLst/>
              <a:cxnLst/>
              <a:rect l="l" t="t" r="r" b="b"/>
              <a:pathLst>
                <a:path w="1243965" h="1859788">
                  <a:moveTo>
                    <a:pt x="0" y="624078"/>
                  </a:moveTo>
                  <a:cubicBezTo>
                    <a:pt x="0" y="279400"/>
                    <a:pt x="278511" y="0"/>
                    <a:pt x="622046" y="0"/>
                  </a:cubicBezTo>
                  <a:cubicBezTo>
                    <a:pt x="623951" y="0"/>
                    <a:pt x="625856" y="889"/>
                    <a:pt x="626999" y="2413"/>
                  </a:cubicBezTo>
                  <a:lnTo>
                    <a:pt x="622046" y="6350"/>
                  </a:lnTo>
                  <a:lnTo>
                    <a:pt x="622046" y="0"/>
                  </a:lnTo>
                  <a:lnTo>
                    <a:pt x="622046" y="6350"/>
                  </a:lnTo>
                  <a:lnTo>
                    <a:pt x="622046" y="0"/>
                  </a:lnTo>
                  <a:cubicBezTo>
                    <a:pt x="965581" y="0"/>
                    <a:pt x="1243965" y="279400"/>
                    <a:pt x="1243965" y="624078"/>
                  </a:cubicBezTo>
                  <a:lnTo>
                    <a:pt x="1243965" y="1235710"/>
                  </a:lnTo>
                  <a:lnTo>
                    <a:pt x="1237615" y="1235710"/>
                  </a:lnTo>
                  <a:lnTo>
                    <a:pt x="1243965" y="1235710"/>
                  </a:lnTo>
                  <a:cubicBezTo>
                    <a:pt x="1243965" y="1580388"/>
                    <a:pt x="965454" y="1859788"/>
                    <a:pt x="621919" y="1859788"/>
                  </a:cubicBezTo>
                  <a:lnTo>
                    <a:pt x="621919" y="1853438"/>
                  </a:lnTo>
                  <a:lnTo>
                    <a:pt x="621919" y="1847088"/>
                  </a:lnTo>
                  <a:lnTo>
                    <a:pt x="621919" y="1853438"/>
                  </a:lnTo>
                  <a:lnTo>
                    <a:pt x="621919" y="1859788"/>
                  </a:lnTo>
                  <a:cubicBezTo>
                    <a:pt x="278511" y="1859788"/>
                    <a:pt x="0" y="1580261"/>
                    <a:pt x="0" y="1235710"/>
                  </a:cubicBezTo>
                  <a:lnTo>
                    <a:pt x="0" y="624078"/>
                  </a:lnTo>
                  <a:lnTo>
                    <a:pt x="6350" y="624078"/>
                  </a:lnTo>
                  <a:lnTo>
                    <a:pt x="0" y="624078"/>
                  </a:lnTo>
                  <a:moveTo>
                    <a:pt x="12700" y="624078"/>
                  </a:moveTo>
                  <a:lnTo>
                    <a:pt x="12700" y="1235710"/>
                  </a:lnTo>
                  <a:lnTo>
                    <a:pt x="6350" y="1235710"/>
                  </a:lnTo>
                  <a:lnTo>
                    <a:pt x="12700" y="1235710"/>
                  </a:lnTo>
                  <a:cubicBezTo>
                    <a:pt x="12700" y="1573403"/>
                    <a:pt x="285496" y="1847088"/>
                    <a:pt x="622046" y="1847088"/>
                  </a:cubicBezTo>
                  <a:cubicBezTo>
                    <a:pt x="625602" y="1847088"/>
                    <a:pt x="628396" y="1849882"/>
                    <a:pt x="628396" y="1853438"/>
                  </a:cubicBezTo>
                  <a:cubicBezTo>
                    <a:pt x="628396" y="1856994"/>
                    <a:pt x="625602" y="1859788"/>
                    <a:pt x="622046" y="1859788"/>
                  </a:cubicBezTo>
                  <a:cubicBezTo>
                    <a:pt x="618490" y="1859788"/>
                    <a:pt x="615696" y="1856994"/>
                    <a:pt x="615696" y="1853438"/>
                  </a:cubicBezTo>
                  <a:cubicBezTo>
                    <a:pt x="615696" y="1849882"/>
                    <a:pt x="618490" y="1847088"/>
                    <a:pt x="622046" y="1847088"/>
                  </a:cubicBezTo>
                  <a:cubicBezTo>
                    <a:pt x="958596" y="1847088"/>
                    <a:pt x="1231392" y="1573403"/>
                    <a:pt x="1231392" y="1235710"/>
                  </a:cubicBezTo>
                  <a:lnTo>
                    <a:pt x="1231392" y="624078"/>
                  </a:lnTo>
                  <a:lnTo>
                    <a:pt x="1237742" y="624078"/>
                  </a:lnTo>
                  <a:lnTo>
                    <a:pt x="1231392" y="624078"/>
                  </a:lnTo>
                  <a:cubicBezTo>
                    <a:pt x="1231265" y="286385"/>
                    <a:pt x="958469" y="12700"/>
                    <a:pt x="622046" y="12700"/>
                  </a:cubicBezTo>
                  <a:cubicBezTo>
                    <a:pt x="620141" y="12700"/>
                    <a:pt x="618236" y="11811"/>
                    <a:pt x="617093" y="10287"/>
                  </a:cubicBezTo>
                  <a:lnTo>
                    <a:pt x="622046" y="6350"/>
                  </a:lnTo>
                  <a:lnTo>
                    <a:pt x="622046" y="12700"/>
                  </a:lnTo>
                  <a:cubicBezTo>
                    <a:pt x="285496" y="12700"/>
                    <a:pt x="12700" y="286385"/>
                    <a:pt x="12700" y="624078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096715" y="6963667"/>
            <a:ext cx="346322" cy="37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62447" y="6642199"/>
            <a:ext cx="3146375" cy="37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Foundational Learning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62447" y="7093595"/>
            <a:ext cx="15517416" cy="435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Gained hands-on experience in data science, web development, and cloud deployment.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08136" y="8190736"/>
            <a:ext cx="16671726" cy="38249"/>
            <a:chOff x="0" y="0"/>
            <a:chExt cx="22228968" cy="5099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2228938" cy="51054"/>
            </a:xfrm>
            <a:custGeom>
              <a:avLst/>
              <a:gdLst/>
              <a:ahLst/>
              <a:cxnLst/>
              <a:rect l="l" t="t" r="r" b="b"/>
              <a:pathLst>
                <a:path w="22228938" h="51054">
                  <a:moveTo>
                    <a:pt x="0" y="0"/>
                  </a:moveTo>
                  <a:lnTo>
                    <a:pt x="22228938" y="0"/>
                  </a:lnTo>
                  <a:lnTo>
                    <a:pt x="22228938" y="51054"/>
                  </a:lnTo>
                  <a:lnTo>
                    <a:pt x="0" y="51054"/>
                  </a:lnTo>
                  <a:close/>
                </a:path>
              </a:pathLst>
            </a:custGeom>
            <a:solidFill>
              <a:srgbClr val="272525">
                <a:alpha val="24706"/>
              </a:srgbClr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7700814" y="8556129"/>
            <a:ext cx="2886224" cy="37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24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Next Steps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08136" y="9215437"/>
            <a:ext cx="16671726" cy="435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 are committed to exploring advanced techniques and real-world deployment scenarios to enhance this project further.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936</Words>
  <Application>Microsoft Office PowerPoint</Application>
  <PresentationFormat>Custom</PresentationFormat>
  <Paragraphs>146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Inter Bold</vt:lpstr>
      <vt:lpstr>Inter Light</vt:lpstr>
      <vt:lpstr>Calibri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Email-Spam-Detection-with-Python.pptx</dc:title>
  <cp:lastModifiedBy>Adreeraj das</cp:lastModifiedBy>
  <cp:revision>7</cp:revision>
  <dcterms:created xsi:type="dcterms:W3CDTF">2006-08-16T00:00:00Z</dcterms:created>
  <dcterms:modified xsi:type="dcterms:W3CDTF">2025-08-29T17:15:20Z</dcterms:modified>
  <dc:identifier>DAGxdcGfFSw</dc:identifier>
</cp:coreProperties>
</file>